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9"/>
  </p:notesMasterIdLst>
  <p:handoutMasterIdLst>
    <p:handoutMasterId r:id="rId50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77" r:id="rId16"/>
    <p:sldId id="878" r:id="rId17"/>
    <p:sldId id="887" r:id="rId18"/>
    <p:sldId id="888" r:id="rId19"/>
    <p:sldId id="889" r:id="rId20"/>
    <p:sldId id="865" r:id="rId21"/>
    <p:sldId id="870" r:id="rId22"/>
    <p:sldId id="866" r:id="rId23"/>
    <p:sldId id="883" r:id="rId24"/>
    <p:sldId id="890" r:id="rId25"/>
    <p:sldId id="891" r:id="rId26"/>
    <p:sldId id="892" r:id="rId27"/>
    <p:sldId id="838" r:id="rId28"/>
    <p:sldId id="844" r:id="rId29"/>
    <p:sldId id="846" r:id="rId30"/>
    <p:sldId id="879" r:id="rId31"/>
    <p:sldId id="867" r:id="rId32"/>
    <p:sldId id="884" r:id="rId33"/>
    <p:sldId id="885" r:id="rId34"/>
    <p:sldId id="886" r:id="rId35"/>
    <p:sldId id="654" r:id="rId36"/>
    <p:sldId id="817" r:id="rId37"/>
    <p:sldId id="855" r:id="rId38"/>
    <p:sldId id="894" r:id="rId39"/>
    <p:sldId id="896" r:id="rId40"/>
    <p:sldId id="897" r:id="rId41"/>
    <p:sldId id="899" r:id="rId42"/>
    <p:sldId id="900" r:id="rId43"/>
    <p:sldId id="893" r:id="rId44"/>
    <p:sldId id="860" r:id="rId45"/>
    <p:sldId id="633" r:id="rId46"/>
    <p:sldId id="504" r:id="rId47"/>
    <p:sldId id="5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77"/>
            <p14:sldId id="878"/>
            <p14:sldId id="887"/>
            <p14:sldId id="888"/>
            <p14:sldId id="889"/>
            <p14:sldId id="865"/>
            <p14:sldId id="870"/>
            <p14:sldId id="866"/>
            <p14:sldId id="883"/>
            <p14:sldId id="890"/>
            <p14:sldId id="891"/>
            <p14:sldId id="892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79"/>
            <p14:sldId id="867"/>
            <p14:sldId id="884"/>
            <p14:sldId id="885"/>
            <p14:sldId id="886"/>
          </p14:sldIdLst>
        </p14:section>
        <p14:section name="Демо" id="{276EAB92-AF41-DD42-AFD3-D1ABB239E1A7}">
          <p14:sldIdLst>
            <p14:sldId id="654"/>
            <p14:sldId id="817"/>
            <p14:sldId id="855"/>
            <p14:sldId id="894"/>
            <p14:sldId id="896"/>
            <p14:sldId id="897"/>
            <p14:sldId id="899"/>
            <p14:sldId id="900"/>
            <p14:sldId id="893"/>
            <p14:sldId id="860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427" autoAdjust="0"/>
  </p:normalViewPr>
  <p:slideViewPr>
    <p:cSldViewPr showGuides="1">
      <p:cViewPr varScale="1">
        <p:scale>
          <a:sx n="108" d="100"/>
          <a:sy n="108" d="100"/>
        </p:scale>
        <p:origin x="584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19.01.26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2920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86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0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25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6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3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5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2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ycolor.spac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fontpair.co/playground/layout=website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ayto.com/explore/coca-cola-brand-book-tzeq20td3g4ta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calidraw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29000"/>
            <a:ext cx="5190870" cy="2160000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  <a:endParaRPr lang="en-US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Третичен цвят </a:t>
            </a:r>
            <a:r>
              <a:rPr lang="bg-BG" dirty="0"/>
              <a:t>- </a:t>
            </a:r>
            <a:r>
              <a:rPr lang="bg-BG" b="1" dirty="0"/>
              <a:t>допълва</a:t>
            </a:r>
            <a:r>
              <a:rPr lang="bg-BG" dirty="0"/>
              <a:t> </a:t>
            </a:r>
            <a:r>
              <a:rPr lang="bg-BG" b="1" dirty="0"/>
              <a:t>основния</a:t>
            </a:r>
            <a:r>
              <a:rPr lang="bg-BG" dirty="0"/>
              <a:t> и </a:t>
            </a:r>
            <a:r>
              <a:rPr lang="bg-BG" b="1" dirty="0"/>
              <a:t>вторичния цвят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F803B-E008-AC99-B587-54E82F77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912" y="1408848"/>
            <a:ext cx="1901970" cy="18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10C2-1983-A2EC-9740-8201527C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676" y="3019791"/>
            <a:ext cx="1901691" cy="187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771A0-A223-478B-8B97-ABD6DC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3041" y="4630734"/>
            <a:ext cx="1901971" cy="18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85EA8-271F-AF03-3722-490900C49B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750" y="2321311"/>
            <a:ext cx="5602500" cy="43341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0062" y="2317755"/>
            <a:ext cx="5731875" cy="4337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</a:t>
            </a:r>
            <a:r>
              <a:rPr lang="en-US" dirty="0"/>
              <a:t>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760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458" y="2342921"/>
            <a:ext cx="6159083" cy="43125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903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371C5-8533-9A13-9D01-C385FA629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70" y="1584000"/>
            <a:ext cx="2322259" cy="20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Нека </a:t>
            </a:r>
            <a:r>
              <a:rPr lang="bg-BG" b="1" dirty="0"/>
              <a:t>създадем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цветова схема </a:t>
            </a:r>
            <a:r>
              <a:rPr lang="bg-BG" dirty="0"/>
              <a:t>(</a:t>
            </a:r>
            <a:r>
              <a:rPr lang="bg-BG" b="1" dirty="0"/>
              <a:t>палитра</a:t>
            </a:r>
            <a:r>
              <a:rPr lang="en-US" dirty="0"/>
              <a:t>)</a:t>
            </a:r>
            <a:r>
              <a:rPr lang="bg-BG" dirty="0"/>
              <a:t> със </a:t>
            </a:r>
            <a:r>
              <a:rPr lang="bg-BG" b="1" dirty="0"/>
              <a:t>зададен цвят</a:t>
            </a:r>
          </a:p>
          <a:p>
            <a:r>
              <a:rPr lang="bg-BG" dirty="0"/>
              <a:t>Влизаме в </a:t>
            </a:r>
            <a:r>
              <a:rPr lang="bg-BG" b="1" dirty="0"/>
              <a:t>сайта</a:t>
            </a:r>
            <a:r>
              <a:rPr lang="bg-BG" dirty="0"/>
              <a:t> </a:t>
            </a:r>
            <a:r>
              <a:rPr lang="en-GB" dirty="0">
                <a:hlinkClick r:id="rId2"/>
              </a:rPr>
              <a:t>mycolor.space</a:t>
            </a:r>
            <a:endParaRPr lang="bg-BG" dirty="0"/>
          </a:p>
          <a:p>
            <a:r>
              <a:rPr lang="bg-BG" dirty="0"/>
              <a:t>Кликаме върху </a:t>
            </a:r>
            <a:r>
              <a:rPr lang="bg-BG" b="1" dirty="0"/>
              <a:t>цвета</a:t>
            </a:r>
            <a:r>
              <a:rPr lang="bg-BG" dirty="0"/>
              <a:t> и </a:t>
            </a:r>
            <a:r>
              <a:rPr lang="bg-BG" b="1" dirty="0"/>
              <a:t>избираме цвят </a:t>
            </a:r>
            <a:r>
              <a:rPr lang="bg-BG" dirty="0"/>
              <a:t>по </a:t>
            </a:r>
            <a:r>
              <a:rPr lang="bg-BG" b="1" dirty="0"/>
              <a:t>наше желание</a:t>
            </a:r>
          </a:p>
          <a:p>
            <a:r>
              <a:rPr lang="bg-BG" dirty="0"/>
              <a:t>Кликаме върху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</a:t>
            </a:r>
            <a:r>
              <a:rPr lang="en-US" b="1" dirty="0"/>
              <a:t>]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3BDB0-05AB-4055-7A37-9CBE686E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000" y="4318836"/>
            <a:ext cx="2929722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0D9FF-DF08-A53E-BCA9-6FE97D11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680" y="4376050"/>
            <a:ext cx="2983298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F6195-DB61-BFAC-36A8-2B3A11669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67" y="4318836"/>
            <a:ext cx="2941091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Arrow: Right 6">
            <a:extLst>
              <a:ext uri="{FF2B5EF4-FFF2-40B4-BE49-F238E27FC236}">
                <a16:creationId xmlns:a16="http://schemas.microsoft.com/office/drawing/2014/main" id="{D2509431-918D-BCAC-4230-E070A802525F}"/>
              </a:ext>
            </a:extLst>
          </p:cNvPr>
          <p:cNvSpPr/>
          <p:nvPr/>
        </p:nvSpPr>
        <p:spPr bwMode="auto">
          <a:xfrm>
            <a:off x="337539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id="{1CD7E115-21A4-C12A-EDB5-95B2CC4CEFE6}"/>
              </a:ext>
            </a:extLst>
          </p:cNvPr>
          <p:cNvSpPr/>
          <p:nvPr/>
        </p:nvSpPr>
        <p:spPr bwMode="auto">
          <a:xfrm>
            <a:off x="742471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84CA-37C3-3C08-7BE8-A37DB2675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Създадоха се различни </a:t>
            </a:r>
            <a:r>
              <a:rPr lang="bg-BG" b="1" dirty="0"/>
              <a:t>видове схеми </a:t>
            </a:r>
            <a:r>
              <a:rPr lang="bg-BG" dirty="0"/>
              <a:t>спрямо </a:t>
            </a:r>
            <a:r>
              <a:rPr lang="bg-BG" b="1" dirty="0"/>
              <a:t>избрания цвят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54931-FFF5-A6AF-30A1-9914EAE892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875" y="1826502"/>
            <a:ext cx="6558249" cy="48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  <a:endParaRPr lang="en-US" b="1" dirty="0"/>
          </a:p>
          <a:p>
            <a:pPr lvl="2">
              <a:buClr>
                <a:schemeClr val="tx1"/>
              </a:buClr>
            </a:pPr>
            <a:r>
              <a:rPr lang="bg-BG" b="1" dirty="0"/>
              <a:t>Пример</a:t>
            </a:r>
            <a:r>
              <a:rPr lang="en-US" b="1" dirty="0"/>
              <a:t>: </a:t>
            </a:r>
            <a:r>
              <a:rPr lang="bg-BG" dirty="0"/>
              <a:t>Създаване на 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2">
              <a:buClr>
                <a:schemeClr val="tx1"/>
              </a:buClr>
            </a:pPr>
            <a:r>
              <a:rPr lang="bg-BG" b="1" dirty="0"/>
              <a:t>Пример: </a:t>
            </a:r>
            <a:r>
              <a:rPr lang="bg-BG" dirty="0"/>
              <a:t>Комбиниране на шрифтове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ADE8-FEF3-5F13-354A-9CE861512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88" y="3046875"/>
            <a:ext cx="5511624" cy="36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6F6-74A8-33A9-0BFA-C802E6CA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451" y="4546799"/>
            <a:ext cx="6004530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6000" y="2803621"/>
            <a:ext cx="3621687" cy="33660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Секции</a:t>
            </a:r>
            <a:endParaRPr lang="bg-BG" b="1" dirty="0"/>
          </a:p>
          <a:p>
            <a:pPr lvl="1"/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Подредба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Композицията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</a:t>
            </a:r>
            <a:r>
              <a:rPr lang="en-BG" dirty="0"/>
              <a:t> vs. </a:t>
            </a:r>
            <a:r>
              <a:rPr lang="bg-BG" dirty="0"/>
              <a:t>Секции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298" y="2892583"/>
            <a:ext cx="4184999" cy="3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652F1-AB94-2977-58A7-CE742505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4000" y="1902084"/>
            <a:ext cx="3744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000" dirty="0"/>
              <a:t>Интернет предлага </a:t>
            </a:r>
            <a:r>
              <a:rPr lang="bg-BG" sz="3000" b="1" dirty="0"/>
              <a:t>много сайтове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комбиниране на шрифтове</a:t>
            </a:r>
          </a:p>
          <a:p>
            <a:r>
              <a:rPr lang="bg-BG" sz="3000" dirty="0"/>
              <a:t>Нека изберем </a:t>
            </a:r>
            <a:r>
              <a:rPr lang="bg-BG" sz="3000" b="1" dirty="0"/>
              <a:t>сайта</a:t>
            </a:r>
            <a:r>
              <a:rPr lang="bg-BG" sz="3000" dirty="0"/>
              <a:t> </a:t>
            </a:r>
            <a:r>
              <a:rPr lang="en-GB" sz="3000" dirty="0">
                <a:hlinkClick r:id="rId2"/>
              </a:rPr>
              <a:t>fontpair.co/playground/?layout=website</a:t>
            </a:r>
            <a:endParaRPr lang="bg-BG" sz="3000" dirty="0"/>
          </a:p>
          <a:p>
            <a:r>
              <a:rPr lang="bg-BG" sz="3000" dirty="0"/>
              <a:t>Кликаме върху </a:t>
            </a:r>
            <a:r>
              <a:rPr lang="bg-BG" sz="3000" b="1" dirty="0">
                <a:solidFill>
                  <a:schemeClr val="bg1"/>
                </a:solidFill>
              </a:rPr>
              <a:t>менюто</a:t>
            </a:r>
            <a:r>
              <a:rPr lang="bg-BG" sz="3000" b="1" dirty="0"/>
              <a:t> с избор на шрифтове</a:t>
            </a:r>
          </a:p>
          <a:p>
            <a:r>
              <a:rPr lang="bg-BG" sz="3000" dirty="0"/>
              <a:t>Избираме комбинация, например </a:t>
            </a:r>
            <a:r>
              <a:rPr lang="en-US" sz="3200" b="1" dirty="0"/>
              <a:t>"</a:t>
            </a:r>
            <a:r>
              <a:rPr lang="en-US" sz="3000" b="1" dirty="0">
                <a:solidFill>
                  <a:schemeClr val="bg1"/>
                </a:solidFill>
              </a:rPr>
              <a:t>PT Serif &amp; PT Sans</a:t>
            </a:r>
            <a:r>
              <a:rPr lang="en-US" sz="3200" b="1" dirty="0"/>
              <a:t>"</a:t>
            </a:r>
            <a:endParaRPr lang="en-US" sz="30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B3DCF-E6DB-546C-F448-54A2DB2BA5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857" y="3630400"/>
            <a:ext cx="5216286" cy="3025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37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84CA-37C3-3C08-7BE8-A37DB2675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Визуализира се </a:t>
            </a:r>
            <a:r>
              <a:rPr lang="bg-BG" sz="3000" b="1" dirty="0"/>
              <a:t>примерен уеб сайт </a:t>
            </a:r>
            <a:r>
              <a:rPr lang="bg-BG" sz="3000" dirty="0"/>
              <a:t>с избраните </a:t>
            </a:r>
            <a:r>
              <a:rPr lang="bg-BG" sz="3000" b="1" dirty="0"/>
              <a:t>шрифтове</a:t>
            </a:r>
            <a:endParaRPr lang="en-BG" sz="3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C5BA7-0BD1-0968-713B-4A4F182EF0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13" y="1765023"/>
            <a:ext cx="5440774" cy="5021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5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4642" y="3204968"/>
            <a:ext cx="4582716" cy="36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r>
              <a:rPr lang="en-US" sz="4000" dirty="0"/>
              <a:t>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34ABF-7ECB-330A-C0D3-6E30D39C6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54ABB-9A39-7013-0870-8564D51D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Кои</a:t>
            </a:r>
            <a:r>
              <a:rPr lang="bg-BG" sz="3400" dirty="0"/>
              <a:t> са следните </a:t>
            </a:r>
            <a:r>
              <a:rPr lang="bg-BG" sz="3400" b="1" dirty="0">
                <a:solidFill>
                  <a:schemeClr val="bg1"/>
                </a:solidFill>
              </a:rPr>
              <a:t>компании</a:t>
            </a:r>
            <a:r>
              <a:rPr lang="bg-BG" sz="3400" dirty="0"/>
              <a:t>?</a:t>
            </a:r>
          </a:p>
          <a:p>
            <a:endParaRPr lang="bg-BG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E9A04-A090-3FC7-67E5-7863BBEF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Лого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4BA317-D32A-5BFE-08F9-3FEBD5A4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30" y="2214000"/>
            <a:ext cx="1928733" cy="15709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04E012-032D-A4CE-22D6-5201BB6D7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289" y="4186584"/>
            <a:ext cx="2155028" cy="2241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94396-6D3B-A8B3-F3FF-D5DB8ADB79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744" y="4261519"/>
            <a:ext cx="2087006" cy="20911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A8A180-F503-3E57-49AF-04BA621B67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31" y="4335768"/>
            <a:ext cx="1928733" cy="1928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9D4629-37A1-DEF9-ED94-73E9ABE5B4E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885" y="2312455"/>
            <a:ext cx="1458723" cy="14725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7EBB57-65FF-4A2A-3FC0-9A11816D709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2631" y="2312455"/>
            <a:ext cx="1770343" cy="14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651" y="1862381"/>
            <a:ext cx="5149946" cy="41962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8155598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Цялостният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Бранд бук </a:t>
            </a:r>
            <a:r>
              <a:rPr lang="bg-BG" sz="3200" b="1" dirty="0"/>
              <a:t>(</a:t>
            </a:r>
            <a:r>
              <a:rPr lang="en-US" sz="3200" b="1" dirty="0"/>
              <a:t>Brand Book</a:t>
            </a:r>
            <a:r>
              <a:rPr lang="bg-BG" sz="3200" b="1" dirty="0"/>
              <a:t>)</a:t>
            </a:r>
          </a:p>
          <a:p>
            <a:pPr lvl="1"/>
            <a:r>
              <a:rPr lang="bg-BG" sz="3000" b="1" dirty="0"/>
              <a:t>Описва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марката</a:t>
            </a:r>
          </a:p>
          <a:p>
            <a:pPr lvl="1"/>
            <a:r>
              <a:rPr lang="bg-BG" sz="3000" b="1" dirty="0"/>
              <a:t>Набор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правила</a:t>
            </a:r>
            <a:r>
              <a:rPr lang="bg-BG" sz="3000" dirty="0"/>
              <a:t> </a:t>
            </a:r>
          </a:p>
          <a:p>
            <a:pPr marL="442912" lvl="1" indent="0">
              <a:buNone/>
            </a:pPr>
            <a:r>
              <a:rPr lang="bg-BG" sz="3000" b="1" dirty="0"/>
              <a:t>    как да се използват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endParaRPr lang="bg-BG" sz="3000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r>
              <a:rPr lang="bg-BG" sz="3000" dirty="0"/>
              <a:t>    на </a:t>
            </a:r>
            <a:r>
              <a:rPr lang="bg-BG" sz="3000" b="1" dirty="0"/>
              <a:t>марката</a:t>
            </a:r>
          </a:p>
          <a:p>
            <a:pPr lvl="1"/>
            <a:r>
              <a:rPr lang="bg-BG" sz="3000" b="1" dirty="0"/>
              <a:t>Пример: </a:t>
            </a:r>
            <a:r>
              <a:rPr lang="en-GB" sz="3000" dirty="0">
                <a:hlinkClick r:id="rId3"/>
              </a:rPr>
              <a:t>relayto.com/explore/coca-cola-brand-book-tzeq20td3g4ta</a:t>
            </a:r>
            <a:r>
              <a:rPr lang="bg-BG" sz="3000" dirty="0"/>
              <a:t> </a:t>
            </a:r>
            <a:endParaRPr lang="bg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 </a:t>
            </a:r>
            <a:r>
              <a:rPr lang="en-US" dirty="0"/>
              <a:t>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6A0B3-D236-AD5D-6B33-EEBAE370B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794" y="2275531"/>
            <a:ext cx="5670412" cy="4379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562624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951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61B73-363E-C0DE-2CD7-17A87B1A0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291" y="1759595"/>
            <a:ext cx="4821193" cy="4955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04DC-937C-2E10-1AC0-4A6A62E3D3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61" y="2799000"/>
            <a:ext cx="5659944" cy="34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E6309-1FC0-352D-D8A1-BD06F0B5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625" y="3546875"/>
            <a:ext cx="5361279" cy="21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C6CA-4E12-BB3B-F012-0D1758ED6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037" y="2709000"/>
            <a:ext cx="5727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B5B584-885E-0AA6-DD9F-704ADB54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41" y="1385091"/>
            <a:ext cx="1789918" cy="25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bg-BG" sz="3600" dirty="0"/>
              <a:t>Нека </a:t>
            </a:r>
            <a:r>
              <a:rPr lang="bg-BG" sz="3600" b="1" dirty="0"/>
              <a:t>създадем </a:t>
            </a:r>
            <a:r>
              <a:rPr lang="bg-BG" sz="3600" b="1" dirty="0">
                <a:solidFill>
                  <a:schemeClr val="bg1"/>
                </a:solidFill>
              </a:rPr>
              <a:t>графичен модел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(</a:t>
            </a:r>
            <a:r>
              <a:rPr lang="en-US" sz="3600" b="1" dirty="0"/>
              <a:t>mockup</a:t>
            </a:r>
            <a:r>
              <a:rPr lang="en-US" sz="3600" dirty="0"/>
              <a:t>)</a:t>
            </a:r>
            <a:r>
              <a:rPr lang="bg-BG" sz="3600" dirty="0"/>
              <a:t> на </a:t>
            </a:r>
            <a:r>
              <a:rPr lang="bg-BG" sz="3600" b="1" dirty="0"/>
              <a:t>уеб страница</a:t>
            </a:r>
            <a:r>
              <a:rPr lang="bg-BG" sz="3600" dirty="0"/>
              <a:t> </a:t>
            </a:r>
            <a:r>
              <a:rPr lang="bg-BG" sz="3600" b="1" dirty="0"/>
              <a:t>по избор</a:t>
            </a:r>
            <a:endParaRPr lang="en-US" sz="3600" b="1" dirty="0"/>
          </a:p>
          <a:p>
            <a:r>
              <a:rPr lang="bg-BG" sz="3600" dirty="0"/>
              <a:t>За примера ще използваме </a:t>
            </a:r>
            <a:r>
              <a:rPr lang="bg-BG" sz="3600" b="1" dirty="0">
                <a:solidFill>
                  <a:schemeClr val="bg1"/>
                </a:solidFill>
              </a:rPr>
              <a:t>схематичния дизайн </a:t>
            </a:r>
            <a:r>
              <a:rPr lang="bg-BG" sz="3600" dirty="0"/>
              <a:t>на </a:t>
            </a:r>
            <a:r>
              <a:rPr lang="bg-BG" sz="3600" b="1" dirty="0"/>
              <a:t>началната страница</a:t>
            </a:r>
            <a:r>
              <a:rPr lang="bg-BG" sz="3600" dirty="0"/>
              <a:t> от </a:t>
            </a:r>
            <a:r>
              <a:rPr lang="bg-BG" sz="3600" b="1" dirty="0"/>
              <a:t>миналия урок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Графичен модел на уеб страница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71F9F-C2D9-B88B-0B0D-D5075B47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1000" y="1764000"/>
            <a:ext cx="4667030" cy="42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GB" sz="3200" dirty="0">
                <a:hlinkClick r:id="rId3"/>
              </a:rPr>
              <a:t>excalidraw.com</a:t>
            </a:r>
            <a:endParaRPr lang="en-GB" sz="3200" dirty="0"/>
          </a:p>
          <a:p>
            <a:r>
              <a:rPr lang="bg-BG" sz="3200" dirty="0"/>
              <a:t>Започваме с </a:t>
            </a:r>
            <a:r>
              <a:rPr lang="bg-BG" sz="3200" b="1" dirty="0"/>
              <a:t>хедъра</a:t>
            </a:r>
          </a:p>
          <a:p>
            <a:pPr lvl="1"/>
            <a:r>
              <a:rPr lang="bg-BG" sz="3000" dirty="0"/>
              <a:t>Избираме </a:t>
            </a:r>
            <a:r>
              <a:rPr lang="bg-BG" sz="3000" b="1" dirty="0"/>
              <a:t>инструмента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изображение</a:t>
            </a:r>
          </a:p>
          <a:p>
            <a:pPr lvl="1"/>
            <a:r>
              <a:rPr lang="bg-BG" sz="3000" dirty="0"/>
              <a:t>Добавяме </a:t>
            </a:r>
            <a:r>
              <a:rPr lang="bg-BG" sz="3000" b="1" dirty="0"/>
              <a:t>изображение</a:t>
            </a:r>
            <a:r>
              <a:rPr lang="bg-BG" sz="3000" dirty="0"/>
              <a:t> вместо </a:t>
            </a:r>
            <a:r>
              <a:rPr lang="en-US" sz="3000" b="1" dirty="0"/>
              <a:t>placeholder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лого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Хедър (1)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8912650" y="2204422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771B29-4E57-FE07-B748-354AD3175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001" y="3287028"/>
            <a:ext cx="2131999" cy="58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Right 6">
            <a:extLst>
              <a:ext uri="{FF2B5EF4-FFF2-40B4-BE49-F238E27FC236}">
                <a16:creationId xmlns:a16="http://schemas.microsoft.com/office/drawing/2014/main" id="{4296028A-D4B8-29A7-B2DD-AF670D1DAA88}"/>
              </a:ext>
            </a:extLst>
          </p:cNvPr>
          <p:cNvSpPr/>
          <p:nvPr/>
        </p:nvSpPr>
        <p:spPr bwMode="auto">
          <a:xfrm rot="5400000">
            <a:off x="8912650" y="413245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DC33DE-B2A7-C9BC-739C-3B476BE1E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968" y="5219511"/>
            <a:ext cx="5529444" cy="523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80FAC-E058-8585-1DE9-F348862BC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29" y="1408183"/>
            <a:ext cx="5332586" cy="5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420598" cy="5528766"/>
          </a:xfrm>
        </p:spPr>
        <p:txBody>
          <a:bodyPr>
            <a:normAutofit/>
          </a:bodyPr>
          <a:lstStyle/>
          <a:p>
            <a:pPr lvl="1"/>
            <a:r>
              <a:rPr lang="bg-BG" sz="2800" dirty="0"/>
              <a:t>Разписваме </a:t>
            </a:r>
            <a:r>
              <a:rPr lang="bg-BG" sz="2800" b="1" dirty="0"/>
              <a:t>опциите</a:t>
            </a:r>
            <a:r>
              <a:rPr lang="bg-BG" sz="2800" dirty="0"/>
              <a:t> на </a:t>
            </a:r>
            <a:r>
              <a:rPr lang="bg-BG" sz="2800" b="1" dirty="0"/>
              <a:t>менюто</a:t>
            </a:r>
            <a:r>
              <a:rPr lang="bg-BG" sz="2800" dirty="0"/>
              <a:t>, напр. "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Начало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Маршрути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За</a:t>
            </a:r>
            <a:r>
              <a:rPr lang="bg-BG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Контакти</a:t>
            </a:r>
            <a:r>
              <a:rPr lang="bg-BG" sz="2800" dirty="0"/>
              <a:t>"</a:t>
            </a:r>
          </a:p>
          <a:p>
            <a:pPr lvl="1"/>
            <a:r>
              <a:rPr lang="bg-BG" sz="2800" dirty="0"/>
              <a:t>Избираме </a:t>
            </a:r>
            <a:r>
              <a:rPr lang="bg-BG" sz="2800" b="1" dirty="0"/>
              <a:t>текста</a:t>
            </a:r>
            <a:r>
              <a:rPr lang="bg-BG" sz="2800" dirty="0"/>
              <a:t> и променяме </a:t>
            </a:r>
            <a:r>
              <a:rPr lang="bg-BG" sz="2800" b="1" dirty="0">
                <a:solidFill>
                  <a:schemeClr val="bg1"/>
                </a:solidFill>
              </a:rPr>
              <a:t>шрифта</a:t>
            </a:r>
            <a:r>
              <a:rPr lang="bg-BG" sz="2800" dirty="0"/>
              <a:t> с </a:t>
            </a:r>
            <a:r>
              <a:rPr lang="bg-BG" sz="2800" b="1" dirty="0"/>
              <a:t>подходящ</a:t>
            </a:r>
            <a:r>
              <a:rPr lang="bg-BG" sz="2800" dirty="0"/>
              <a:t> за </a:t>
            </a:r>
            <a:r>
              <a:rPr lang="bg-BG" sz="2800" b="1" dirty="0"/>
              <a:t>уеб сайт</a:t>
            </a:r>
          </a:p>
          <a:p>
            <a:pPr lvl="1"/>
            <a:r>
              <a:rPr lang="bg-BG" sz="2800" dirty="0"/>
              <a:t>Избираме </a:t>
            </a:r>
            <a:r>
              <a:rPr lang="bg-BG" sz="2800" b="1" dirty="0"/>
              <a:t>хедъра</a:t>
            </a:r>
            <a:r>
              <a:rPr lang="bg-BG" sz="2800" dirty="0"/>
              <a:t> и променяме </a:t>
            </a:r>
            <a:r>
              <a:rPr lang="bg-BG" sz="2800" b="1" dirty="0">
                <a:solidFill>
                  <a:schemeClr val="bg1"/>
                </a:solidFill>
              </a:rPr>
              <a:t>цвета на фона </a:t>
            </a:r>
            <a:r>
              <a:rPr lang="bg-BG" sz="2800" dirty="0"/>
              <a:t>от </a:t>
            </a:r>
            <a:r>
              <a:rPr lang="bg-BG" sz="2800" b="1" dirty="0"/>
              <a:t>менюто отляво</a:t>
            </a:r>
            <a:endParaRPr lang="en-GB" sz="2800" b="1" dirty="0"/>
          </a:p>
          <a:p>
            <a:pPr marL="442912" lvl="1" indent="0">
              <a:buNone/>
            </a:pPr>
            <a:endParaRPr lang="en-GB" sz="30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Хедър (2)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7513821" y="219118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F6174-A144-A099-61C7-EB80AB427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037" y="1256479"/>
            <a:ext cx="75057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D1CAE-3A7C-3BF9-0100-28CE0B4BD8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946" y="3165413"/>
            <a:ext cx="7014444" cy="964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Right 6">
            <a:extLst>
              <a:ext uri="{FF2B5EF4-FFF2-40B4-BE49-F238E27FC236}">
                <a16:creationId xmlns:a16="http://schemas.microsoft.com/office/drawing/2014/main" id="{C911A952-AACF-07CA-2EAB-E8A3489E504E}"/>
              </a:ext>
            </a:extLst>
          </p:cNvPr>
          <p:cNvSpPr/>
          <p:nvPr/>
        </p:nvSpPr>
        <p:spPr bwMode="auto">
          <a:xfrm rot="5400000">
            <a:off x="7475091" y="452844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CA20E-1495-48CB-032E-71EBB156F5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48" y="5661875"/>
            <a:ext cx="7969350" cy="711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34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Продължаваме с </a:t>
            </a:r>
            <a:r>
              <a:rPr lang="en-US" sz="3200" b="1" dirty="0"/>
              <a:t>hero </a:t>
            </a:r>
            <a:r>
              <a:rPr lang="bg-BG" sz="3200" b="1" dirty="0"/>
              <a:t>секцията</a:t>
            </a:r>
          </a:p>
          <a:p>
            <a:pPr lvl="1"/>
            <a:r>
              <a:rPr lang="bg-BG" sz="3000" dirty="0"/>
              <a:t>По </a:t>
            </a:r>
            <a:r>
              <a:rPr lang="bg-BG" sz="3000" b="1" dirty="0"/>
              <a:t>аналогичен начин </a:t>
            </a:r>
            <a:r>
              <a:rPr lang="bg-BG" sz="3000" dirty="0"/>
              <a:t>сменяме </a:t>
            </a:r>
            <a:r>
              <a:rPr lang="bg-BG" sz="3000" b="1" dirty="0"/>
              <a:t>изображението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истинско</a:t>
            </a:r>
          </a:p>
          <a:p>
            <a:pPr lvl="1"/>
            <a:r>
              <a:rPr lang="bg-BG" sz="3000" dirty="0"/>
              <a:t>Рисуваме </a:t>
            </a:r>
            <a:r>
              <a:rPr lang="bg-BG" sz="3000" b="1" dirty="0">
                <a:solidFill>
                  <a:schemeClr val="bg1"/>
                </a:solidFill>
              </a:rPr>
              <a:t>бутон</a:t>
            </a:r>
            <a:r>
              <a:rPr lang="bg-BG" sz="3000" dirty="0"/>
              <a:t> с </a:t>
            </a:r>
            <a:r>
              <a:rPr lang="bg-BG" sz="3000" b="1" dirty="0"/>
              <a:t>надпис</a:t>
            </a:r>
            <a:r>
              <a:rPr lang="bg-BG" sz="3000" dirty="0"/>
              <a:t>, напр. "</a:t>
            </a:r>
            <a:r>
              <a:rPr lang="bg-BG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Научи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повече</a:t>
            </a:r>
            <a:r>
              <a:rPr lang="bg-BG" sz="3000" dirty="0"/>
              <a:t>"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Hero </a:t>
            </a:r>
            <a:r>
              <a:rPr lang="bg-BG" dirty="0"/>
              <a:t>секция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>
            <a:off x="5325703" y="4286945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9DEF1-A6D1-D08A-7717-5953C115D5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415" y="3960508"/>
            <a:ext cx="5206615" cy="1475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45943-FB79-A779-F7A1-6E7E0503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08" y="4103847"/>
            <a:ext cx="4636348" cy="11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4559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Продължаваме с </a:t>
            </a:r>
            <a:r>
              <a:rPr lang="bg-BG" sz="3200" b="1" dirty="0"/>
              <a:t>основното съдържание</a:t>
            </a:r>
          </a:p>
          <a:p>
            <a:pPr lvl="1"/>
            <a:r>
              <a:rPr lang="bg-BG" sz="3000" dirty="0"/>
              <a:t>На всяка </a:t>
            </a:r>
            <a:r>
              <a:rPr lang="bg-BG" sz="3000" b="1" dirty="0">
                <a:solidFill>
                  <a:schemeClr val="bg1"/>
                </a:solidFill>
              </a:rPr>
              <a:t>картичка</a:t>
            </a:r>
            <a:r>
              <a:rPr lang="bg-BG" sz="3000" dirty="0"/>
              <a:t> сменяме </a:t>
            </a:r>
            <a:r>
              <a:rPr lang="bg-BG" sz="3000" b="1" dirty="0"/>
              <a:t>изображението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истинско</a:t>
            </a:r>
          </a:p>
          <a:p>
            <a:pPr lvl="1"/>
            <a:r>
              <a:rPr lang="bg-BG" sz="3000" dirty="0"/>
              <a:t>Разписваме </a:t>
            </a:r>
            <a:r>
              <a:rPr lang="bg-BG" sz="3000" b="1" dirty="0">
                <a:solidFill>
                  <a:schemeClr val="bg1"/>
                </a:solidFill>
              </a:rPr>
              <a:t>примерно заглавие </a:t>
            </a:r>
            <a:r>
              <a:rPr lang="bg-BG" sz="3000" dirty="0"/>
              <a:t>на </a:t>
            </a:r>
            <a:r>
              <a:rPr lang="bg-BG" sz="3000" b="1" dirty="0"/>
              <a:t>маршрут </a:t>
            </a:r>
            <a:r>
              <a:rPr lang="bg-BG" sz="3000" dirty="0"/>
              <a:t>и сменяме </a:t>
            </a:r>
            <a:r>
              <a:rPr lang="bg-BG" sz="3000" b="1" dirty="0">
                <a:solidFill>
                  <a:schemeClr val="bg1"/>
                </a:solidFill>
              </a:rPr>
              <a:t>шрифта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Основно съдържание (1)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8577301" y="3218120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6">
            <a:extLst>
              <a:ext uri="{FF2B5EF4-FFF2-40B4-BE49-F238E27FC236}">
                <a16:creationId xmlns:a16="http://schemas.microsoft.com/office/drawing/2014/main" id="{06530646-E918-E99A-7607-C02F6181B681}"/>
              </a:ext>
            </a:extLst>
          </p:cNvPr>
          <p:cNvSpPr/>
          <p:nvPr/>
        </p:nvSpPr>
        <p:spPr bwMode="auto">
          <a:xfrm rot="5400000">
            <a:off x="8537426" y="5304876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C2A1D-8EC8-1AF7-7CFB-D0F0747F39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99" y="4137929"/>
            <a:ext cx="5379155" cy="2440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F5C5C-2611-043A-3E40-F2607003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229" y="1202485"/>
            <a:ext cx="4150691" cy="19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bg-BG" sz="3000" dirty="0"/>
              <a:t>Избираме </a:t>
            </a:r>
            <a:r>
              <a:rPr lang="bg-BG" sz="3000" b="1" dirty="0"/>
              <a:t>цялата секция </a:t>
            </a:r>
            <a:r>
              <a:rPr lang="bg-BG" sz="3000" dirty="0"/>
              <a:t>и променяме </a:t>
            </a:r>
            <a:r>
              <a:rPr lang="bg-BG" sz="3000" b="1" dirty="0">
                <a:solidFill>
                  <a:schemeClr val="bg1"/>
                </a:solidFill>
              </a:rPr>
              <a:t>цвета на фона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Основно съдържание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F9EC-FEC4-691A-5717-6419FE71A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0" y="2439000"/>
            <a:ext cx="7531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Завършваме с </a:t>
            </a:r>
            <a:r>
              <a:rPr lang="bg-BG" sz="3200" b="1" dirty="0"/>
              <a:t>футъра</a:t>
            </a:r>
          </a:p>
          <a:p>
            <a:pPr lvl="1"/>
            <a:r>
              <a:rPr lang="bg-BG" sz="3000" dirty="0"/>
              <a:t>Сменяме </a:t>
            </a:r>
            <a:r>
              <a:rPr lang="bg-BG" sz="3000" b="1" dirty="0">
                <a:solidFill>
                  <a:schemeClr val="bg1"/>
                </a:solidFill>
              </a:rPr>
              <a:t>шрифта</a:t>
            </a:r>
          </a:p>
          <a:p>
            <a:pPr lvl="1"/>
            <a:r>
              <a:rPr lang="bg-BG" sz="3000" dirty="0"/>
              <a:t>Избираме подходящ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цвят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за</a:t>
            </a:r>
            <a:r>
              <a:rPr lang="bg-BG" sz="3000" b="1" dirty="0">
                <a:solidFill>
                  <a:schemeClr val="bg1"/>
                </a:solidFill>
              </a:rPr>
              <a:t> фон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Футър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>
            <a:off x="5404733" y="4448815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F9002-4DB1-9D77-FDA3-AA33846764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9" y="4596113"/>
            <a:ext cx="5214332" cy="527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EFBC7-86F5-39BF-AE2D-26B97CE89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61" y="4637696"/>
            <a:ext cx="5214331" cy="4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E2C9899-590C-1E44-94E7-2C894A862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2500" dirty="0"/>
              <a:t>Може да продължим да </a:t>
            </a:r>
            <a:r>
              <a:rPr lang="bg-BG" sz="2500" b="1" dirty="0"/>
              <a:t>разработваме</a:t>
            </a:r>
            <a:r>
              <a:rPr lang="bg-BG" sz="2500" dirty="0"/>
              <a:t> </a:t>
            </a:r>
            <a:r>
              <a:rPr lang="bg-BG" sz="2500" b="1" dirty="0"/>
              <a:t>дизайна</a:t>
            </a:r>
            <a:r>
              <a:rPr lang="bg-BG" sz="2500" dirty="0"/>
              <a:t>, докато ни </a:t>
            </a:r>
            <a:r>
              <a:rPr lang="bg-BG" sz="2500" b="1" dirty="0"/>
              <a:t>хареса резултата</a:t>
            </a:r>
            <a:endParaRPr lang="bg-BG" sz="25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34FAA-E3D2-3117-7833-D074404900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90219"/>
            <a:ext cx="5601287" cy="48652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ABCC4-987A-841F-E3F4-A5A270480C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14" y="1755933"/>
            <a:ext cx="5428800" cy="4888667"/>
          </a:xfrm>
          <a:prstGeom prst="rect">
            <a:avLst/>
          </a:prstGeom>
          <a:ln>
            <a:noFill/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F2928BA1-328C-AB0F-2AF9-FDC9780DE2C9}"/>
              </a:ext>
            </a:extLst>
          </p:cNvPr>
          <p:cNvSpPr/>
          <p:nvPr/>
        </p:nvSpPr>
        <p:spPr bwMode="auto">
          <a:xfrm>
            <a:off x="5491737" y="3683216"/>
            <a:ext cx="686565" cy="55458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66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dirty="0"/>
              <a:t>Запазваме </a:t>
            </a:r>
            <a:r>
              <a:rPr lang="bg-BG" sz="3600" b="1" dirty="0"/>
              <a:t>графичния дизайн </a:t>
            </a:r>
            <a:r>
              <a:rPr lang="bg-BG" sz="3600" dirty="0"/>
              <a:t>от </a:t>
            </a:r>
            <a:r>
              <a:rPr lang="bg-BG" sz="3600" b="1" dirty="0"/>
              <a:t>лявото меню </a:t>
            </a:r>
            <a:r>
              <a:rPr lang="bg-BG" sz="3600" dirty="0"/>
              <a:t>→ </a:t>
            </a:r>
          </a:p>
          <a:p>
            <a:pPr marL="0" indent="0">
              <a:buNone/>
            </a:pPr>
            <a:r>
              <a:rPr lang="bg-BG" sz="3600" b="1" dirty="0"/>
              <a:t>    [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 image...</a:t>
            </a:r>
            <a:r>
              <a:rPr lang="en-US" sz="3600" b="1" dirty="0"/>
              <a:t>]</a:t>
            </a:r>
            <a:endParaRPr lang="bg-BG" sz="3600" b="1" dirty="0"/>
          </a:p>
          <a:p>
            <a:r>
              <a:rPr lang="bg-BG" sz="3600" dirty="0"/>
              <a:t>Кликаме върху </a:t>
            </a:r>
            <a:r>
              <a:rPr lang="bg-BG" sz="3600" b="1" dirty="0"/>
              <a:t>[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US" sz="3600" b="1" dirty="0"/>
              <a:t>] </a:t>
            </a:r>
            <a:r>
              <a:rPr lang="bg-BG" sz="3600" dirty="0"/>
              <a:t>и </a:t>
            </a:r>
            <a:r>
              <a:rPr lang="bg-BG" sz="3600" b="1" dirty="0"/>
              <a:t>запазваме файла </a:t>
            </a:r>
            <a:r>
              <a:rPr lang="bg-BG" sz="3600" dirty="0"/>
              <a:t>в </a:t>
            </a:r>
            <a:r>
              <a:rPr lang="bg-BG" sz="3600" b="1" dirty="0"/>
              <a:t>компютъра</a:t>
            </a:r>
            <a:endParaRPr lang="en-US" sz="3600" dirty="0"/>
          </a:p>
          <a:p>
            <a:endParaRPr lang="bg-BG" sz="3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Запазване на</a:t>
            </a:r>
            <a:r>
              <a:rPr lang="en-US" dirty="0"/>
              <a:t> Mockup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4605E-C88F-75E8-1C32-8FC1D4D0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12" y="3586262"/>
            <a:ext cx="3217413" cy="26175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F720A-D7EE-DF8B-82CE-F2A5CFD5F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387" y="4168907"/>
            <a:ext cx="5311643" cy="14522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3F647365-A1A4-49B1-E08D-61B9E28F0219}"/>
              </a:ext>
            </a:extLst>
          </p:cNvPr>
          <p:cNvSpPr/>
          <p:nvPr/>
        </p:nvSpPr>
        <p:spPr bwMode="auto">
          <a:xfrm>
            <a:off x="4546883" y="4340572"/>
            <a:ext cx="1306281" cy="110893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9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2800" dirty="0"/>
              <a:t>Подбиране на </a:t>
            </a:r>
            <a:r>
              <a:rPr lang="bg-BG" sz="2800" b="1" dirty="0"/>
              <a:t>снимки</a:t>
            </a:r>
            <a:r>
              <a:rPr lang="bg-BG" sz="2800" dirty="0"/>
              <a:t>, </a:t>
            </a:r>
            <a:r>
              <a:rPr lang="bg-BG" sz="2800" b="1" dirty="0"/>
              <a:t>икони</a:t>
            </a:r>
            <a:r>
              <a:rPr lang="bg-BG" sz="2800" dirty="0"/>
              <a:t> или </a:t>
            </a:r>
            <a:r>
              <a:rPr lang="bg-BG" sz="28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01" y="3069000"/>
            <a:ext cx="3015000" cy="2961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000" y="3002811"/>
            <a:ext cx="3155608" cy="30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31050</TotalTime>
  <Words>1718</Words>
  <Application>Microsoft Macintosh PowerPoint</Application>
  <PresentationFormat>Widescreen</PresentationFormat>
  <Paragraphs>279</Paragraphs>
  <Slides>47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Основни видове цветови схеми (1)</vt:lpstr>
      <vt:lpstr>Основни видове цветови схеми (2)</vt:lpstr>
      <vt:lpstr>Основни видове цветови схеми (3)</vt:lpstr>
      <vt:lpstr>Пример</vt:lpstr>
      <vt:lpstr>Създаване на цветова схема</vt:lpstr>
      <vt:lpstr>Резултат</vt:lpstr>
      <vt:lpstr>Шрифтове</vt:lpstr>
      <vt:lpstr>Видове шрифтове</vt:lpstr>
      <vt:lpstr>Подредба и секции</vt:lpstr>
      <vt:lpstr>Подредба vs. Секции</vt:lpstr>
      <vt:lpstr>Пример</vt:lpstr>
      <vt:lpstr>Комбиниране на шрифтове</vt:lpstr>
      <vt:lpstr>Резултат</vt:lpstr>
      <vt:lpstr>Лого и бранд идентичност</vt:lpstr>
      <vt:lpstr>Лого и бранд идентичност</vt:lpstr>
      <vt:lpstr>Лого (1)</vt:lpstr>
      <vt:lpstr>Лого (2)</vt:lpstr>
      <vt:lpstr>Бранд идентичност (1)</vt:lpstr>
      <vt:lpstr>Бранд идентичност (2)</vt:lpstr>
      <vt:lpstr>Бранд идентичност (3)</vt:lpstr>
      <vt:lpstr>Бранд идентичност (4)</vt:lpstr>
      <vt:lpstr>Пример</vt:lpstr>
      <vt:lpstr>Графичен модел на уеб страница</vt:lpstr>
      <vt:lpstr>Хедър (1)</vt:lpstr>
      <vt:lpstr>Хедър (2)</vt:lpstr>
      <vt:lpstr>Hero секция</vt:lpstr>
      <vt:lpstr>Основно съдържание (1)</vt:lpstr>
      <vt:lpstr>Основно съдържание (2)</vt:lpstr>
      <vt:lpstr>Футър</vt:lpstr>
      <vt:lpstr>Резултат</vt:lpstr>
      <vt:lpstr>Запазване на Mockup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384</cp:revision>
  <dcterms:created xsi:type="dcterms:W3CDTF">2018-05-23T13:08:44Z</dcterms:created>
  <dcterms:modified xsi:type="dcterms:W3CDTF">2026-01-19T16:17:28Z</dcterms:modified>
  <cp:category/>
</cp:coreProperties>
</file>